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302" r:id="rId4"/>
    <p:sldId id="296" r:id="rId5"/>
    <p:sldId id="294" r:id="rId6"/>
    <p:sldId id="301" r:id="rId7"/>
    <p:sldId id="305" r:id="rId8"/>
    <p:sldId id="304" r:id="rId9"/>
    <p:sldId id="297" r:id="rId10"/>
    <p:sldId id="292" r:id="rId11"/>
    <p:sldId id="293" r:id="rId1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72C909"/>
    <a:srgbClr val="5EA507"/>
    <a:srgbClr val="A7F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43" autoAdjust="0"/>
  </p:normalViewPr>
  <p:slideViewPr>
    <p:cSldViewPr>
      <p:cViewPr varScale="1">
        <p:scale>
          <a:sx n="100" d="100"/>
          <a:sy n="100" d="100"/>
        </p:scale>
        <p:origin x="19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252DAA88-AB4E-4716-ADF9-D8D7A4C95C9E}" type="datetimeFigureOut">
              <a:rPr lang="en-US" smtClean="0"/>
              <a:t>8/8/2022</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C643854-6EC8-44DE-AC25-23C9E9C99B68}" type="slidenum">
              <a:rPr lang="en-US" smtClean="0"/>
              <a:t>‹#›</a:t>
            </a:fld>
            <a:endParaRPr lang="en-US"/>
          </a:p>
        </p:txBody>
      </p:sp>
    </p:spTree>
    <p:extLst>
      <p:ext uri="{BB962C8B-B14F-4D97-AF65-F5344CB8AC3E}">
        <p14:creationId xmlns:p14="http://schemas.microsoft.com/office/powerpoint/2010/main" val="243720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1</a:t>
            </a:fld>
            <a:endParaRPr lang="en-US"/>
          </a:p>
        </p:txBody>
      </p:sp>
    </p:spTree>
    <p:extLst>
      <p:ext uri="{BB962C8B-B14F-4D97-AF65-F5344CB8AC3E}">
        <p14:creationId xmlns:p14="http://schemas.microsoft.com/office/powerpoint/2010/main" val="280571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43854-6EC8-44DE-AC25-23C9E9C99B68}" type="slidenum">
              <a:rPr lang="en-US" smtClean="0"/>
              <a:t>11</a:t>
            </a:fld>
            <a:endParaRPr lang="en-US"/>
          </a:p>
        </p:txBody>
      </p:sp>
    </p:spTree>
    <p:extLst>
      <p:ext uri="{BB962C8B-B14F-4D97-AF65-F5344CB8AC3E}">
        <p14:creationId xmlns:p14="http://schemas.microsoft.com/office/powerpoint/2010/main" val="11849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2</a:t>
            </a:fld>
            <a:endParaRPr lang="en-US"/>
          </a:p>
        </p:txBody>
      </p:sp>
    </p:spTree>
    <p:extLst>
      <p:ext uri="{BB962C8B-B14F-4D97-AF65-F5344CB8AC3E}">
        <p14:creationId xmlns:p14="http://schemas.microsoft.com/office/powerpoint/2010/main" val="207308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existing child support order may be modified upward or downward if there is a change: </a:t>
            </a:r>
          </a:p>
          <a:p>
            <a:pPr lvl="1"/>
            <a:r>
              <a:rPr lang="en-US" dirty="0"/>
              <a:t>A significant increase or decrease in either parent’s earnings</a:t>
            </a:r>
          </a:p>
          <a:p>
            <a:pPr lvl="1"/>
            <a:r>
              <a:rPr lang="en-US" dirty="0"/>
              <a:t>A change in custody or the amount of time the child spends with each parent</a:t>
            </a:r>
          </a:p>
          <a:p>
            <a:pPr lvl="1"/>
            <a:r>
              <a:rPr lang="en-US" dirty="0"/>
              <a:t>A change in any other factor that would affect the child support guideline</a:t>
            </a:r>
          </a:p>
          <a:p>
            <a:pPr lvl="1"/>
            <a:endParaRPr lang="en-US" dirty="0"/>
          </a:p>
          <a:p>
            <a:pPr lvl="1"/>
            <a:r>
              <a:rPr lang="en-US" dirty="0"/>
              <a:t>If</a:t>
            </a:r>
            <a:r>
              <a:rPr lang="en-US" baseline="0" dirty="0"/>
              <a:t> a parent becomes disabled, loses their job, or perhaps goes to jail, they need to contact our department as soon as possible. Unless the child support order is modified, the current child support amount is still due and will result in unpaid support, plus interest. </a:t>
            </a:r>
          </a:p>
          <a:p>
            <a:pPr lvl="1"/>
            <a:endParaRPr lang="en-US" baseline="0" dirty="0"/>
          </a:p>
          <a:p>
            <a:pPr lvl="1"/>
            <a:r>
              <a:rPr lang="en-US" baseline="0" dirty="0"/>
              <a:t>Either parent may request a review of their child support order. </a:t>
            </a:r>
          </a:p>
          <a:p>
            <a:pPr lvl="1"/>
            <a:endParaRPr lang="en-US" baseline="0" dirty="0"/>
          </a:p>
          <a:p>
            <a:pPr lvl="1"/>
            <a:r>
              <a:rPr lang="en-US" baseline="0" dirty="0"/>
              <a:t>A modification may be justified if the support order would change by 20% or $50</a:t>
            </a:r>
            <a:endParaRPr lang="en-US" dirty="0"/>
          </a:p>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3</a:t>
            </a:fld>
            <a:endParaRPr lang="en-US"/>
          </a:p>
        </p:txBody>
      </p:sp>
    </p:spTree>
    <p:extLst>
      <p:ext uri="{BB962C8B-B14F-4D97-AF65-F5344CB8AC3E}">
        <p14:creationId xmlns:p14="http://schemas.microsoft.com/office/powerpoint/2010/main" val="231361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4</a:t>
            </a:fld>
            <a:endParaRPr lang="en-US"/>
          </a:p>
        </p:txBody>
      </p:sp>
    </p:spTree>
    <p:extLst>
      <p:ext uri="{BB962C8B-B14F-4D97-AF65-F5344CB8AC3E}">
        <p14:creationId xmlns:p14="http://schemas.microsoft.com/office/powerpoint/2010/main" val="339315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6</a:t>
            </a:fld>
            <a:endParaRPr lang="en-US"/>
          </a:p>
        </p:txBody>
      </p:sp>
    </p:spTree>
    <p:extLst>
      <p:ext uri="{BB962C8B-B14F-4D97-AF65-F5344CB8AC3E}">
        <p14:creationId xmlns:p14="http://schemas.microsoft.com/office/powerpoint/2010/main" val="294321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7</a:t>
            </a:fld>
            <a:endParaRPr lang="en-US"/>
          </a:p>
        </p:txBody>
      </p:sp>
    </p:spTree>
    <p:extLst>
      <p:ext uri="{BB962C8B-B14F-4D97-AF65-F5344CB8AC3E}">
        <p14:creationId xmlns:p14="http://schemas.microsoft.com/office/powerpoint/2010/main" val="348953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8</a:t>
            </a:fld>
            <a:endParaRPr lang="en-US"/>
          </a:p>
        </p:txBody>
      </p:sp>
    </p:spTree>
    <p:extLst>
      <p:ext uri="{BB962C8B-B14F-4D97-AF65-F5344CB8AC3E}">
        <p14:creationId xmlns:p14="http://schemas.microsoft.com/office/powerpoint/2010/main" val="13748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9</a:t>
            </a:fld>
            <a:endParaRPr lang="en-US"/>
          </a:p>
        </p:txBody>
      </p:sp>
    </p:spTree>
    <p:extLst>
      <p:ext uri="{BB962C8B-B14F-4D97-AF65-F5344CB8AC3E}">
        <p14:creationId xmlns:p14="http://schemas.microsoft.com/office/powerpoint/2010/main" val="9447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43854-6EC8-44DE-AC25-23C9E9C99B68}" type="slidenum">
              <a:rPr lang="en-US" smtClean="0"/>
              <a:t>10</a:t>
            </a:fld>
            <a:endParaRPr lang="en-US"/>
          </a:p>
        </p:txBody>
      </p:sp>
    </p:spTree>
    <p:extLst>
      <p:ext uri="{BB962C8B-B14F-4D97-AF65-F5344CB8AC3E}">
        <p14:creationId xmlns:p14="http://schemas.microsoft.com/office/powerpoint/2010/main" val="338581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D8BB8-795A-4167-B300-C49D7C8705F1}"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126775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D8BB8-795A-4167-B300-C49D7C8705F1}"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306494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D8BB8-795A-4167-B300-C49D7C8705F1}"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371466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D8BB8-795A-4167-B300-C49D7C8705F1}"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371862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D8BB8-795A-4167-B300-C49D7C8705F1}"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211069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D8BB8-795A-4167-B300-C49D7C8705F1}"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235802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D8BB8-795A-4167-B300-C49D7C8705F1}"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214543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D8BB8-795A-4167-B300-C49D7C8705F1}"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365817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D8BB8-795A-4167-B300-C49D7C8705F1}"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31367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D8BB8-795A-4167-B300-C49D7C8705F1}"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364982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D8BB8-795A-4167-B300-C49D7C8705F1}"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F0E0-ACDB-49AB-8A77-B2EA1957ED32}" type="slidenum">
              <a:rPr lang="en-US" smtClean="0"/>
              <a:t>‹#›</a:t>
            </a:fld>
            <a:endParaRPr lang="en-US"/>
          </a:p>
        </p:txBody>
      </p:sp>
    </p:spTree>
    <p:extLst>
      <p:ext uri="{BB962C8B-B14F-4D97-AF65-F5344CB8AC3E}">
        <p14:creationId xmlns:p14="http://schemas.microsoft.com/office/powerpoint/2010/main" val="29951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D8BB8-795A-4167-B300-C49D7C8705F1}" type="datetimeFigureOut">
              <a:rPr lang="en-US" smtClean="0"/>
              <a:t>8/8/2022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2F0E0-ACDB-49AB-8A77-B2EA1957ED32}" type="slidenum">
              <a:rPr lang="en-US" smtClean="0"/>
              <a:t>‹#›</a:t>
            </a:fld>
            <a:endParaRPr lang="en-US"/>
          </a:p>
        </p:txBody>
      </p:sp>
    </p:spTree>
    <p:extLst>
      <p:ext uri="{BB962C8B-B14F-4D97-AF65-F5344CB8AC3E}">
        <p14:creationId xmlns:p14="http://schemas.microsoft.com/office/powerpoint/2010/main" val="59217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Jamie.Luna@dcss.cccounty.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childsupport@dcss.cccounty.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hyperlink" Target="https://www.flickr.com/photos/cafecredit/2760688647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5562600"/>
            <a:ext cx="9144000" cy="1295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670884"/>
            <a:ext cx="7467600" cy="1078832"/>
          </a:xfrm>
          <a:noFill/>
        </p:spPr>
        <p:txBody>
          <a:bodyPr>
            <a:normAutofit fontScale="90000"/>
          </a:bodyPr>
          <a:lstStyle/>
          <a:p>
            <a:r>
              <a:rPr lang="en-US" b="1" dirty="0">
                <a:solidFill>
                  <a:schemeClr val="bg1"/>
                </a:solidFill>
              </a:rPr>
              <a:t>California’s Child Support Program</a:t>
            </a:r>
            <a:br>
              <a:rPr lang="en-US" b="1" dirty="0">
                <a:solidFill>
                  <a:schemeClr val="bg1"/>
                </a:solidFill>
              </a:rPr>
            </a:br>
            <a:r>
              <a:rPr lang="en-US" b="1" dirty="0">
                <a:solidFill>
                  <a:schemeClr val="bg1"/>
                </a:solidFill>
              </a:rPr>
              <a:t>Contra Costa County</a:t>
            </a:r>
            <a:endParaRPr lang="en-US" sz="2200" b="1" dirty="0">
              <a:solidFill>
                <a:srgbClr val="FFC000"/>
              </a:solidFill>
              <a:latin typeface="Segoe UI Semibold" panose="020B0702040204020203" pitchFamily="34" charset="0"/>
            </a:endParaRPr>
          </a:p>
        </p:txBody>
      </p:sp>
      <p:pic>
        <p:nvPicPr>
          <p:cNvPr id="5" name="Picture 4">
            <a:extLst>
              <a:ext uri="{FF2B5EF4-FFF2-40B4-BE49-F238E27FC236}">
                <a16:creationId xmlns:a16="http://schemas.microsoft.com/office/drawing/2014/main" id="{9F3FD34F-D600-4811-9405-115F20CF6EE2}"/>
              </a:ext>
            </a:extLst>
          </p:cNvPr>
          <p:cNvPicPr>
            <a:picLocks noChangeAspect="1"/>
          </p:cNvPicPr>
          <p:nvPr/>
        </p:nvPicPr>
        <p:blipFill>
          <a:blip r:embed="rId4"/>
          <a:stretch>
            <a:fillRect/>
          </a:stretch>
        </p:blipFill>
        <p:spPr>
          <a:xfrm>
            <a:off x="8153400" y="5753100"/>
            <a:ext cx="914400" cy="914400"/>
          </a:xfrm>
          <a:prstGeom prst="rect">
            <a:avLst/>
          </a:prstGeom>
        </p:spPr>
      </p:pic>
    </p:spTree>
    <p:extLst>
      <p:ext uri="{BB962C8B-B14F-4D97-AF65-F5344CB8AC3E}">
        <p14:creationId xmlns:p14="http://schemas.microsoft.com/office/powerpoint/2010/main" val="179862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Reach Us</a:t>
            </a:r>
          </a:p>
        </p:txBody>
      </p:sp>
      <p:sp>
        <p:nvSpPr>
          <p:cNvPr id="3" name="Content Placeholder 2"/>
          <p:cNvSpPr>
            <a:spLocks noGrp="1"/>
          </p:cNvSpPr>
          <p:nvPr>
            <p:ph sz="half" idx="1"/>
          </p:nvPr>
        </p:nvSpPr>
        <p:spPr>
          <a:xfrm>
            <a:off x="323850" y="1514474"/>
            <a:ext cx="4800600" cy="5287962"/>
          </a:xfrm>
        </p:spPr>
        <p:txBody>
          <a:bodyPr>
            <a:normAutofit fontScale="77500" lnSpcReduction="20000"/>
          </a:bodyPr>
          <a:lstStyle/>
          <a:p>
            <a:r>
              <a:rPr lang="en-US" dirty="0"/>
              <a:t>Our office is located at 50 Douglas Drive, Suite 100, Martinez, CA 94553, from 8:00 am to 4:30 pm Monday through Friday</a:t>
            </a:r>
          </a:p>
          <a:p>
            <a:pPr marL="0" indent="0">
              <a:buNone/>
            </a:pPr>
            <a:endParaRPr lang="en-US" dirty="0"/>
          </a:p>
          <a:p>
            <a:r>
              <a:rPr lang="en-US" dirty="0"/>
              <a:t>Phone hours are 8:00 am to 4:45 pm Monday through Friday. Telephone # 1 -(866) 901-3212</a:t>
            </a:r>
          </a:p>
          <a:p>
            <a:pPr marL="0" indent="0">
              <a:buNone/>
            </a:pPr>
            <a:endParaRPr lang="en-US" dirty="0"/>
          </a:p>
          <a:p>
            <a:r>
              <a:rPr lang="en-US" dirty="0"/>
              <a:t>Video Chat from 8:00 am to 4:30 pm Monday through Friday @ www.cccdcss.us</a:t>
            </a:r>
          </a:p>
          <a:p>
            <a:pPr marL="0" indent="0">
              <a:buNone/>
            </a:pPr>
            <a:endParaRPr lang="en-US" dirty="0"/>
          </a:p>
          <a:p>
            <a:r>
              <a:rPr lang="en-US" dirty="0"/>
              <a:t>Text number- (925) 268-8429</a:t>
            </a:r>
          </a:p>
          <a:p>
            <a:pPr marL="0" indent="0">
              <a:buNone/>
            </a:pPr>
            <a:endParaRPr lang="en-US" dirty="0"/>
          </a:p>
          <a:p>
            <a:r>
              <a:rPr lang="en-US" dirty="0"/>
              <a:t>Fax number - (925) 335-3636</a:t>
            </a:r>
          </a:p>
          <a:p>
            <a:pPr marL="0" indent="0">
              <a:buNone/>
            </a:pPr>
            <a:endParaRPr lang="en-US" dirty="0"/>
          </a:p>
        </p:txBody>
      </p:sp>
      <p:sp>
        <p:nvSpPr>
          <p:cNvPr id="6" name="Content Placeholder 5">
            <a:extLst>
              <a:ext uri="{FF2B5EF4-FFF2-40B4-BE49-F238E27FC236}">
                <a16:creationId xmlns:a16="http://schemas.microsoft.com/office/drawing/2014/main" id="{170BF582-F0CD-4D30-BEEB-3107D6AE838B}"/>
              </a:ext>
            </a:extLst>
          </p:cNvPr>
          <p:cNvSpPr>
            <a:spLocks noGrp="1"/>
          </p:cNvSpPr>
          <p:nvPr>
            <p:ph sz="half" idx="2"/>
          </p:nvPr>
        </p:nvSpPr>
        <p:spPr>
          <a:xfrm>
            <a:off x="4343400" y="1743074"/>
            <a:ext cx="4495800" cy="4830763"/>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44EFE2DE-05D8-41EF-BCAC-D48295676E9D}"/>
              </a:ext>
            </a:extLst>
          </p:cNvPr>
          <p:cNvPicPr>
            <a:picLocks noChangeAspect="1"/>
          </p:cNvPicPr>
          <p:nvPr/>
        </p:nvPicPr>
        <p:blipFill>
          <a:blip r:embed="rId3"/>
          <a:stretch>
            <a:fillRect/>
          </a:stretch>
        </p:blipFill>
        <p:spPr>
          <a:xfrm>
            <a:off x="5610225" y="2344737"/>
            <a:ext cx="2743200" cy="2895600"/>
          </a:xfrm>
          <a:prstGeom prst="rect">
            <a:avLst/>
          </a:prstGeom>
        </p:spPr>
      </p:pic>
    </p:spTree>
    <p:extLst>
      <p:ext uri="{BB962C8B-B14F-4D97-AF65-F5344CB8AC3E}">
        <p14:creationId xmlns:p14="http://schemas.microsoft.com/office/powerpoint/2010/main" val="128955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pPr>
              <a:lnSpc>
                <a:spcPct val="90000"/>
              </a:lnSpc>
            </a:pPr>
            <a:r>
              <a:rPr lang="en-US" sz="2600" b="1"/>
              <a:t>Contra Costa County </a:t>
            </a:r>
            <a:br>
              <a:rPr lang="en-US" sz="2600" b="1"/>
            </a:br>
            <a:r>
              <a:rPr lang="en-US" sz="2600" b="1"/>
              <a:t>Department of Child Support Services</a:t>
            </a:r>
          </a:p>
        </p:txBody>
      </p:sp>
      <p:sp>
        <p:nvSpPr>
          <p:cNvPr id="2049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pPr marL="0" indent="0">
              <a:lnSpc>
                <a:spcPct val="90000"/>
              </a:lnSpc>
              <a:buNone/>
            </a:pPr>
            <a:endParaRPr lang="en-US" sz="1600"/>
          </a:p>
          <a:p>
            <a:pPr marL="0" indent="0">
              <a:lnSpc>
                <a:spcPct val="90000"/>
              </a:lnSpc>
              <a:buNone/>
            </a:pPr>
            <a:r>
              <a:rPr lang="en-US" sz="1600" b="1"/>
              <a:t>Jamie Luna</a:t>
            </a:r>
          </a:p>
          <a:p>
            <a:pPr marL="0" indent="0">
              <a:lnSpc>
                <a:spcPct val="90000"/>
              </a:lnSpc>
              <a:buNone/>
            </a:pPr>
            <a:r>
              <a:rPr lang="en-US" sz="1600" b="1"/>
              <a:t>Outreach &amp; Marketing Coordinator</a:t>
            </a:r>
          </a:p>
          <a:p>
            <a:pPr marL="0" indent="0">
              <a:lnSpc>
                <a:spcPct val="90000"/>
              </a:lnSpc>
              <a:buNone/>
            </a:pPr>
            <a:r>
              <a:rPr lang="en-US" sz="1600" b="1">
                <a:hlinkClick r:id="rId3"/>
              </a:rPr>
              <a:t>Jamie.Luna@dcss.cccounty.us</a:t>
            </a:r>
            <a:endParaRPr lang="en-US" sz="1600" b="1"/>
          </a:p>
          <a:p>
            <a:pPr marL="0" indent="0">
              <a:lnSpc>
                <a:spcPct val="90000"/>
              </a:lnSpc>
              <a:buNone/>
            </a:pPr>
            <a:r>
              <a:rPr lang="en-US" sz="1600" b="1"/>
              <a:t>925-957-7380</a:t>
            </a:r>
          </a:p>
          <a:p>
            <a:pPr marL="0" indent="0">
              <a:lnSpc>
                <a:spcPct val="90000"/>
              </a:lnSpc>
              <a:buNone/>
            </a:pPr>
            <a:endParaRPr lang="en-US" sz="1600"/>
          </a:p>
          <a:p>
            <a:pPr marL="0" indent="0">
              <a:lnSpc>
                <a:spcPct val="90000"/>
              </a:lnSpc>
              <a:buNone/>
            </a:pPr>
            <a:endParaRPr lang="en-US" sz="1600"/>
          </a:p>
          <a:p>
            <a:pPr marL="0" indent="0">
              <a:lnSpc>
                <a:spcPct val="90000"/>
              </a:lnSpc>
              <a:buNone/>
            </a:pPr>
            <a:r>
              <a:rPr lang="en-US" sz="1600">
                <a:hlinkClick r:id="rId4"/>
              </a:rPr>
              <a:t>Email us at -childsupport@dcss.cccounty.us</a:t>
            </a:r>
            <a:r>
              <a:rPr lang="en-US" sz="1600"/>
              <a:t>.</a:t>
            </a:r>
            <a:endParaRPr lang="en-US" sz="1600" b="1" u="sng"/>
          </a:p>
          <a:p>
            <a:pPr marL="0" indent="0">
              <a:lnSpc>
                <a:spcPct val="90000"/>
              </a:lnSpc>
              <a:buNone/>
            </a:pPr>
            <a:endParaRPr lang="en-US" sz="1600" b="1" u="sng"/>
          </a:p>
          <a:p>
            <a:pPr marL="0" indent="0">
              <a:lnSpc>
                <a:spcPct val="90000"/>
              </a:lnSpc>
              <a:buNone/>
            </a:pPr>
            <a:r>
              <a:rPr lang="en-US" sz="1600" b="1" u="sng"/>
              <a:t>Check us out on Facebook</a:t>
            </a:r>
          </a:p>
          <a:p>
            <a:pPr marL="0" indent="0">
              <a:lnSpc>
                <a:spcPct val="90000"/>
              </a:lnSpc>
              <a:buNone/>
            </a:pPr>
            <a:endParaRPr lang="en-US" sz="1600"/>
          </a:p>
        </p:txBody>
      </p:sp>
      <p:pic>
        <p:nvPicPr>
          <p:cNvPr id="2048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4224" r="32930"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791200"/>
            <a:ext cx="10604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70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2000" r="-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7721"/>
            <a:ext cx="8229600" cy="1143000"/>
          </a:xfrm>
        </p:spPr>
        <p:txBody>
          <a:bodyPr/>
          <a:lstStyle/>
          <a:p>
            <a:r>
              <a:rPr lang="en-US" b="1" dirty="0">
                <a:solidFill>
                  <a:schemeClr val="tx2">
                    <a:lumMod val="50000"/>
                  </a:schemeClr>
                </a:solidFill>
              </a:rPr>
              <a:t>Program Mission</a:t>
            </a:r>
          </a:p>
        </p:txBody>
      </p:sp>
      <p:sp>
        <p:nvSpPr>
          <p:cNvPr id="3" name="Content Placeholder 2"/>
          <p:cNvSpPr>
            <a:spLocks noGrp="1"/>
          </p:cNvSpPr>
          <p:nvPr>
            <p:ph idx="1"/>
          </p:nvPr>
        </p:nvSpPr>
        <p:spPr>
          <a:xfrm>
            <a:off x="1066800" y="1155405"/>
            <a:ext cx="8001000" cy="3276601"/>
          </a:xfrm>
        </p:spPr>
        <p:txBody>
          <a:bodyPr/>
          <a:lstStyle/>
          <a:p>
            <a:pPr marL="0" indent="0">
              <a:buNone/>
            </a:pPr>
            <a:r>
              <a:rPr lang="en-US" dirty="0">
                <a:solidFill>
                  <a:schemeClr val="tx2">
                    <a:lumMod val="50000"/>
                  </a:schemeClr>
                </a:solidFill>
              </a:rPr>
              <a:t>We listen to, respect and support our customers so that children can receive the emotional and financial support they need to thrive. </a:t>
            </a:r>
          </a:p>
        </p:txBody>
      </p:sp>
    </p:spTree>
    <p:extLst>
      <p:ext uri="{BB962C8B-B14F-4D97-AF65-F5344CB8AC3E}">
        <p14:creationId xmlns:p14="http://schemas.microsoft.com/office/powerpoint/2010/main" val="133862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04DCDEA-60EE-4FBF-B515-F83D82F96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3118" r="2" b="13055"/>
          <a:stretch/>
        </p:blipFill>
        <p:spPr bwMode="auto">
          <a:xfrm>
            <a:off x="3320143" y="3429004"/>
            <a:ext cx="5823858" cy="34289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CFD9124-A8DE-4882-A4FE-26C9BDE28F41}"/>
              </a:ext>
            </a:extLst>
          </p:cNvPr>
          <p:cNvPicPr>
            <a:picLocks noChangeAspect="1"/>
          </p:cNvPicPr>
          <p:nvPr/>
        </p:nvPicPr>
        <p:blipFill rotWithShape="1">
          <a:blip r:embed="rId4"/>
          <a:srcRect r="2" b="891"/>
          <a:stretch/>
        </p:blipFill>
        <p:spPr>
          <a:xfrm>
            <a:off x="3320139" y="-3"/>
            <a:ext cx="5823860" cy="3434400"/>
          </a:xfrm>
          <a:prstGeom prst="rect">
            <a:avLst/>
          </a:prstGeom>
        </p:spPr>
      </p:pic>
      <p:sp>
        <p:nvSpPr>
          <p:cNvPr id="13321" name="Freeform: Shape 13320">
            <a:extLst>
              <a:ext uri="{FF2B5EF4-FFF2-40B4-BE49-F238E27FC236}">
                <a16:creationId xmlns:a16="http://schemas.microsoft.com/office/drawing/2014/main" id="{34D94F3A-BF39-47F6-9AAA-3C61AF7E0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28557"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23" name="Freeform: Shape 13322">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0273"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bg1"/>
          </a:solidFill>
          <a:ln w="0">
            <a:noFill/>
            <a:prstDash val="solid"/>
            <a:round/>
            <a:headEnd/>
            <a:tailEnd/>
          </a:ln>
        </p:spPr>
        <p:txBody>
          <a:bodyPr wrap="square">
            <a:noAutofit/>
          </a:bodyPr>
          <a:lstStyle/>
          <a:p>
            <a:endParaRPr lang="en-US" dirty="0"/>
          </a:p>
        </p:txBody>
      </p:sp>
      <p:sp>
        <p:nvSpPr>
          <p:cNvPr id="2" name="Title 1"/>
          <p:cNvSpPr>
            <a:spLocks noGrp="1"/>
          </p:cNvSpPr>
          <p:nvPr>
            <p:ph type="title"/>
          </p:nvPr>
        </p:nvSpPr>
        <p:spPr>
          <a:xfrm>
            <a:off x="573788" y="662400"/>
            <a:ext cx="2538000" cy="1492132"/>
          </a:xfrm>
        </p:spPr>
        <p:txBody>
          <a:bodyPr vert="horz" lIns="91440" tIns="45720" rIns="91440" bIns="45720" rtlCol="0" anchor="t">
            <a:normAutofit/>
          </a:bodyPr>
          <a:lstStyle/>
          <a:p>
            <a:pPr algn="l">
              <a:lnSpc>
                <a:spcPct val="90000"/>
              </a:lnSpc>
            </a:pPr>
            <a:r>
              <a:rPr lang="en-US" sz="3400" b="1" kern="1200">
                <a:solidFill>
                  <a:schemeClr val="tx1"/>
                </a:solidFill>
                <a:latin typeface="+mj-lt"/>
                <a:ea typeface="+mj-ea"/>
                <a:cs typeface="+mj-cs"/>
              </a:rPr>
              <a:t>How We Have Changed!</a:t>
            </a:r>
          </a:p>
        </p:txBody>
      </p:sp>
      <p:sp>
        <p:nvSpPr>
          <p:cNvPr id="3" name="Content Placeholder 2"/>
          <p:cNvSpPr>
            <a:spLocks noGrp="1"/>
          </p:cNvSpPr>
          <p:nvPr>
            <p:ph sz="half" idx="1"/>
          </p:nvPr>
        </p:nvSpPr>
        <p:spPr>
          <a:xfrm>
            <a:off x="152400" y="2286000"/>
            <a:ext cx="2959388" cy="3844800"/>
          </a:xfrm>
        </p:spPr>
        <p:txBody>
          <a:bodyPr vert="horz" lIns="91440" tIns="45720" rIns="91440" bIns="45720" rtlCol="0">
            <a:noAutofit/>
          </a:bodyPr>
          <a:lstStyle/>
          <a:p>
            <a:pPr indent="-228600">
              <a:lnSpc>
                <a:spcPct val="90000"/>
              </a:lnSpc>
            </a:pPr>
            <a:r>
              <a:rPr lang="en-US" sz="2200">
                <a:solidFill>
                  <a:schemeClr val="tx1">
                    <a:alpha val="60000"/>
                  </a:schemeClr>
                </a:solidFill>
              </a:rPr>
              <a:t>No longer under the District Attorney</a:t>
            </a:r>
          </a:p>
          <a:p>
            <a:pPr indent="-228600">
              <a:lnSpc>
                <a:spcPct val="90000"/>
              </a:lnSpc>
            </a:pPr>
            <a:r>
              <a:rPr lang="en-US" sz="2200">
                <a:solidFill>
                  <a:schemeClr val="tx1">
                    <a:alpha val="60000"/>
                  </a:schemeClr>
                </a:solidFill>
              </a:rPr>
              <a:t>Court focusing on best interest of the child</a:t>
            </a:r>
          </a:p>
          <a:p>
            <a:pPr indent="-228600">
              <a:lnSpc>
                <a:spcPct val="90000"/>
              </a:lnSpc>
            </a:pPr>
            <a:r>
              <a:rPr lang="en-US" sz="2200">
                <a:solidFill>
                  <a:schemeClr val="tx1">
                    <a:alpha val="60000"/>
                  </a:schemeClr>
                </a:solidFill>
              </a:rPr>
              <a:t>DCSS remains neutral</a:t>
            </a:r>
          </a:p>
          <a:p>
            <a:pPr indent="-228600">
              <a:lnSpc>
                <a:spcPct val="90000"/>
              </a:lnSpc>
            </a:pPr>
            <a:r>
              <a:rPr lang="en-US" sz="2200">
                <a:solidFill>
                  <a:schemeClr val="tx1">
                    <a:alpha val="60000"/>
                  </a:schemeClr>
                </a:solidFill>
              </a:rPr>
              <a:t>Caseworkers empowered to resolve most issues without court involvement</a:t>
            </a:r>
          </a:p>
          <a:p>
            <a:pPr indent="-228600">
              <a:lnSpc>
                <a:spcPct val="90000"/>
              </a:lnSpc>
            </a:pPr>
            <a:r>
              <a:rPr lang="en-US" sz="2200">
                <a:solidFill>
                  <a:schemeClr val="tx1">
                    <a:alpha val="60000"/>
                  </a:schemeClr>
                </a:solidFill>
              </a:rPr>
              <a:t>High focus on quality customer service</a:t>
            </a:r>
            <a:endParaRPr lang="en-US" sz="2200" dirty="0">
              <a:solidFill>
                <a:schemeClr val="tx1">
                  <a:alpha val="60000"/>
                </a:schemeClr>
              </a:solidFill>
            </a:endParaRPr>
          </a:p>
        </p:txBody>
      </p:sp>
    </p:spTree>
    <p:extLst>
      <p:ext uri="{BB962C8B-B14F-4D97-AF65-F5344CB8AC3E}">
        <p14:creationId xmlns:p14="http://schemas.microsoft.com/office/powerpoint/2010/main" val="418051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5138" y="304800"/>
            <a:ext cx="4939868" cy="1676603"/>
          </a:xfrm>
        </p:spPr>
        <p:txBody>
          <a:bodyPr vert="horz" lIns="91440" tIns="45720" rIns="91440" bIns="45720" rtlCol="0" anchor="ctr">
            <a:normAutofit/>
          </a:bodyPr>
          <a:lstStyle/>
          <a:p>
            <a:pPr algn="l">
              <a:lnSpc>
                <a:spcPct val="90000"/>
              </a:lnSpc>
            </a:pPr>
            <a:r>
              <a:rPr lang="en-US" sz="4300" b="1" dirty="0"/>
              <a:t>Basic Steps to Child Support Process</a:t>
            </a:r>
          </a:p>
        </p:txBody>
      </p:sp>
      <p:pic>
        <p:nvPicPr>
          <p:cNvPr id="9" name="Content Placeholder 8" descr="Young girl sitting on steps using a digital tablet">
            <a:extLst>
              <a:ext uri="{FF2B5EF4-FFF2-40B4-BE49-F238E27FC236}">
                <a16:creationId xmlns:a16="http://schemas.microsoft.com/office/drawing/2014/main" id="{700F4CC8-FFD3-43DE-B05E-CB91AABDE37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9846" r="36315" b="-1"/>
          <a:stretch/>
        </p:blipFill>
        <p:spPr>
          <a:xfrm>
            <a:off x="20" y="10"/>
            <a:ext cx="3476673" cy="6857990"/>
          </a:xfrm>
          <a:prstGeom prst="rect">
            <a:avLst/>
          </a:prstGeom>
          <a:effectLst/>
        </p:spPr>
      </p:pic>
      <p:sp>
        <p:nvSpPr>
          <p:cNvPr id="3" name="Content Placeholder 2"/>
          <p:cNvSpPr>
            <a:spLocks noGrp="1"/>
          </p:cNvSpPr>
          <p:nvPr>
            <p:ph sz="half" idx="1"/>
          </p:nvPr>
        </p:nvSpPr>
        <p:spPr>
          <a:xfrm>
            <a:off x="3715138" y="1981402"/>
            <a:ext cx="5191327" cy="4647997"/>
          </a:xfrm>
        </p:spPr>
        <p:txBody>
          <a:bodyPr vert="horz" lIns="91440" tIns="45720" rIns="91440" bIns="45720" rtlCol="0">
            <a:normAutofit fontScale="77500" lnSpcReduction="20000"/>
          </a:bodyPr>
          <a:lstStyle/>
          <a:p>
            <a:pPr marL="457200" lvl="1" indent="-228600">
              <a:lnSpc>
                <a:spcPct val="90000"/>
              </a:lnSpc>
              <a:buFont typeface="Arial" panose="020B0604020202020204" pitchFamily="34" charset="0"/>
              <a:buChar char="•"/>
            </a:pPr>
            <a:endParaRPr lang="en-US" sz="2100" dirty="0"/>
          </a:p>
          <a:p>
            <a:pPr indent="-228600">
              <a:lnSpc>
                <a:spcPct val="90000"/>
              </a:lnSpc>
              <a:spcBef>
                <a:spcPts val="0"/>
              </a:spcBef>
            </a:pPr>
            <a:r>
              <a:rPr lang="en-US" sz="2600" dirty="0"/>
              <a:t>Case Opening </a:t>
            </a:r>
          </a:p>
          <a:p>
            <a:pPr marL="114300" indent="0">
              <a:lnSpc>
                <a:spcPct val="90000"/>
              </a:lnSpc>
              <a:spcBef>
                <a:spcPts val="0"/>
              </a:spcBef>
              <a:buNone/>
            </a:pPr>
            <a:endParaRPr lang="en-US" sz="2600" dirty="0"/>
          </a:p>
          <a:p>
            <a:pPr indent="-228600">
              <a:lnSpc>
                <a:spcPct val="90000"/>
              </a:lnSpc>
              <a:spcBef>
                <a:spcPts val="0"/>
              </a:spcBef>
            </a:pPr>
            <a:r>
              <a:rPr lang="en-US" sz="2600" dirty="0"/>
              <a:t>Communication with both parties</a:t>
            </a:r>
          </a:p>
          <a:p>
            <a:pPr marL="114300" indent="0">
              <a:lnSpc>
                <a:spcPct val="90000"/>
              </a:lnSpc>
              <a:spcBef>
                <a:spcPts val="0"/>
              </a:spcBef>
              <a:buNone/>
            </a:pPr>
            <a:endParaRPr lang="en-US" sz="2600" dirty="0"/>
          </a:p>
          <a:p>
            <a:pPr indent="-228600">
              <a:lnSpc>
                <a:spcPct val="90000"/>
              </a:lnSpc>
              <a:spcBef>
                <a:spcPts val="0"/>
              </a:spcBef>
            </a:pPr>
            <a:r>
              <a:rPr lang="en-US" sz="2600" dirty="0"/>
              <a:t>Needs assessment</a:t>
            </a:r>
          </a:p>
          <a:p>
            <a:pPr marL="114300" indent="0">
              <a:lnSpc>
                <a:spcPct val="90000"/>
              </a:lnSpc>
              <a:spcBef>
                <a:spcPts val="0"/>
              </a:spcBef>
              <a:buNone/>
            </a:pPr>
            <a:endParaRPr lang="en-US" sz="2600" dirty="0"/>
          </a:p>
          <a:p>
            <a:pPr indent="-228600">
              <a:lnSpc>
                <a:spcPct val="90000"/>
              </a:lnSpc>
              <a:spcBef>
                <a:spcPts val="0"/>
              </a:spcBef>
            </a:pPr>
            <a:r>
              <a:rPr lang="en-US" sz="2600" dirty="0"/>
              <a:t>Establish paternity, child support or review existing court order</a:t>
            </a:r>
          </a:p>
          <a:p>
            <a:pPr marL="114300" indent="0">
              <a:lnSpc>
                <a:spcPct val="90000"/>
              </a:lnSpc>
              <a:spcBef>
                <a:spcPts val="0"/>
              </a:spcBef>
              <a:buNone/>
            </a:pPr>
            <a:endParaRPr lang="en-US" sz="2600" dirty="0"/>
          </a:p>
          <a:p>
            <a:pPr indent="-228600">
              <a:lnSpc>
                <a:spcPct val="90000"/>
              </a:lnSpc>
              <a:spcBef>
                <a:spcPts val="0"/>
              </a:spcBef>
            </a:pPr>
            <a:r>
              <a:rPr lang="en-US" sz="2600" dirty="0"/>
              <a:t>Set up accounting, if appropriate</a:t>
            </a:r>
          </a:p>
          <a:p>
            <a:pPr marL="114300" indent="0">
              <a:lnSpc>
                <a:spcPct val="90000"/>
              </a:lnSpc>
              <a:spcBef>
                <a:spcPts val="0"/>
              </a:spcBef>
              <a:buNone/>
            </a:pPr>
            <a:endParaRPr lang="en-US" sz="2600" dirty="0"/>
          </a:p>
          <a:p>
            <a:pPr indent="-228600">
              <a:lnSpc>
                <a:spcPct val="90000"/>
              </a:lnSpc>
              <a:spcBef>
                <a:spcPts val="0"/>
              </a:spcBef>
            </a:pPr>
            <a:r>
              <a:rPr lang="en-US" sz="2600" dirty="0"/>
              <a:t>Work with parties/employers for consistent payments</a:t>
            </a:r>
          </a:p>
          <a:p>
            <a:pPr marL="114300" indent="0">
              <a:lnSpc>
                <a:spcPct val="90000"/>
              </a:lnSpc>
              <a:spcBef>
                <a:spcPts val="0"/>
              </a:spcBef>
              <a:buNone/>
            </a:pPr>
            <a:endParaRPr lang="en-US" sz="2600" dirty="0"/>
          </a:p>
          <a:p>
            <a:pPr indent="-228600">
              <a:lnSpc>
                <a:spcPct val="90000"/>
              </a:lnSpc>
              <a:spcBef>
                <a:spcPts val="0"/>
              </a:spcBef>
            </a:pPr>
            <a:r>
              <a:rPr lang="en-US" sz="2600" dirty="0"/>
              <a:t>Ongoing support including change of circumstance needs</a:t>
            </a:r>
          </a:p>
          <a:p>
            <a:pPr marL="114300" indent="0">
              <a:lnSpc>
                <a:spcPct val="90000"/>
              </a:lnSpc>
              <a:spcBef>
                <a:spcPts val="0"/>
              </a:spcBef>
              <a:buNone/>
            </a:pPr>
            <a:endParaRPr lang="en-US" sz="2600" dirty="0"/>
          </a:p>
          <a:p>
            <a:pPr indent="-228600">
              <a:lnSpc>
                <a:spcPct val="90000"/>
              </a:lnSpc>
              <a:spcBef>
                <a:spcPts val="0"/>
              </a:spcBef>
            </a:pPr>
            <a:r>
              <a:rPr lang="en-US" sz="2600" dirty="0"/>
              <a:t>Provide assistance to both parties for the life of the child support case</a:t>
            </a:r>
          </a:p>
          <a:p>
            <a:pPr marL="114300" indent="0">
              <a:lnSpc>
                <a:spcPct val="90000"/>
              </a:lnSpc>
              <a:spcBef>
                <a:spcPts val="0"/>
              </a:spcBef>
              <a:buNone/>
            </a:pPr>
            <a:endParaRPr lang="en-US" sz="2100" dirty="0"/>
          </a:p>
          <a:p>
            <a:pPr indent="-228600">
              <a:lnSpc>
                <a:spcPct val="90000"/>
              </a:lnSpc>
              <a:spcBef>
                <a:spcPts val="0"/>
              </a:spcBef>
            </a:pPr>
            <a:endParaRPr lang="en-US" sz="2100" dirty="0"/>
          </a:p>
          <a:p>
            <a:pPr indent="-228600">
              <a:lnSpc>
                <a:spcPct val="90000"/>
              </a:lnSpc>
              <a:spcBef>
                <a:spcPts val="0"/>
              </a:spcBef>
            </a:pPr>
            <a:endParaRPr lang="en-US" sz="2100" dirty="0"/>
          </a:p>
          <a:p>
            <a:pPr indent="-228600">
              <a:lnSpc>
                <a:spcPct val="90000"/>
              </a:lnSpc>
            </a:pPr>
            <a:endParaRPr lang="en-US" sz="2100" dirty="0"/>
          </a:p>
          <a:p>
            <a:pPr lvl="1" indent="-228600">
              <a:lnSpc>
                <a:spcPct val="90000"/>
              </a:lnSpc>
              <a:buFont typeface="Arial" panose="020B0604020202020204" pitchFamily="34" charset="0"/>
              <a:buChar char="•"/>
            </a:pPr>
            <a:endParaRPr lang="en-US" sz="2100" dirty="0"/>
          </a:p>
        </p:txBody>
      </p:sp>
      <p:sp>
        <p:nvSpPr>
          <p:cNvPr id="28" name="Rectangle 13">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3" y="0"/>
            <a:ext cx="94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78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A018-2C9C-4C03-8053-4F542B161F29}"/>
              </a:ext>
            </a:extLst>
          </p:cNvPr>
          <p:cNvSpPr>
            <a:spLocks noGrp="1"/>
          </p:cNvSpPr>
          <p:nvPr>
            <p:ph type="title"/>
          </p:nvPr>
        </p:nvSpPr>
        <p:spPr/>
        <p:txBody>
          <a:bodyPr>
            <a:normAutofit/>
          </a:bodyPr>
          <a:lstStyle/>
          <a:p>
            <a:r>
              <a:rPr lang="en-US"/>
              <a:t>Debt Reduction Program</a:t>
            </a:r>
            <a:endParaRPr lang="en-US" dirty="0"/>
          </a:p>
        </p:txBody>
      </p:sp>
      <p:sp>
        <p:nvSpPr>
          <p:cNvPr id="3" name="Content Placeholder 2">
            <a:extLst>
              <a:ext uri="{FF2B5EF4-FFF2-40B4-BE49-F238E27FC236}">
                <a16:creationId xmlns:a16="http://schemas.microsoft.com/office/drawing/2014/main" id="{D46B2BEB-3E12-4DF3-A4AF-3A24325C7E14}"/>
              </a:ext>
            </a:extLst>
          </p:cNvPr>
          <p:cNvSpPr>
            <a:spLocks noGrp="1"/>
          </p:cNvSpPr>
          <p:nvPr>
            <p:ph sz="half" idx="1"/>
          </p:nvPr>
        </p:nvSpPr>
        <p:spPr>
          <a:xfrm>
            <a:off x="457200" y="1431418"/>
            <a:ext cx="5334000" cy="4694746"/>
          </a:xfrm>
        </p:spPr>
        <p:txBody>
          <a:bodyPr>
            <a:normAutofit fontScale="92500"/>
          </a:bodyPr>
          <a:lstStyle/>
          <a:p>
            <a:r>
              <a:rPr lang="en-US" dirty="0"/>
              <a:t>Provides eligible parents to reduce arrears owed to the state</a:t>
            </a:r>
          </a:p>
          <a:p>
            <a:r>
              <a:rPr lang="en-US" dirty="0"/>
              <a:t>Reduction in parents’ arrears will be based on income and assets</a:t>
            </a:r>
          </a:p>
          <a:p>
            <a:r>
              <a:rPr lang="en-US" dirty="0"/>
              <a:t>Arrears may be paid off all at once or over time in a payment plan based upon the details of your case.</a:t>
            </a:r>
          </a:p>
          <a:p>
            <a:r>
              <a:rPr lang="en-US" dirty="0"/>
              <a:t>Apply by visiting your local agency for an application to be completed and returned by mail or in person.</a:t>
            </a:r>
          </a:p>
        </p:txBody>
      </p:sp>
      <p:pic>
        <p:nvPicPr>
          <p:cNvPr id="6" name="Content Placeholder 5" descr="A picture containing text&#10;&#10;Description automatically generated">
            <a:extLst>
              <a:ext uri="{FF2B5EF4-FFF2-40B4-BE49-F238E27FC236}">
                <a16:creationId xmlns:a16="http://schemas.microsoft.com/office/drawing/2014/main" id="{CE31FF06-E942-42EF-9F7A-DDC0DA3B385F}"/>
              </a:ext>
            </a:extLst>
          </p:cNvPr>
          <p:cNvPicPr>
            <a:picLocks noGrp="1" noChangeAspect="1"/>
          </p:cNvPicPr>
          <p:nvPr>
            <p:ph sz="half" idx="2"/>
          </p:nvPr>
        </p:nvPicPr>
        <p:blipFill>
          <a:blip r:embed="rId3">
            <a:duotone>
              <a:prstClr val="black"/>
              <a:schemeClr val="accent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84234" y="1431417"/>
            <a:ext cx="2726366" cy="4325414"/>
          </a:xfrm>
          <a:blipFill>
            <a:blip r:embed="rId5"/>
            <a:tile tx="0" ty="0" sx="100000" sy="100000" flip="none" algn="tl"/>
          </a:blipFill>
          <a:effectLst>
            <a:glow rad="63500">
              <a:srgbClr val="00B050">
                <a:alpha val="40000"/>
              </a:srgbClr>
            </a:glow>
          </a:effectLst>
        </p:spPr>
      </p:pic>
      <p:sp>
        <p:nvSpPr>
          <p:cNvPr id="7" name="TextBox 6">
            <a:extLst>
              <a:ext uri="{FF2B5EF4-FFF2-40B4-BE49-F238E27FC236}">
                <a16:creationId xmlns:a16="http://schemas.microsoft.com/office/drawing/2014/main" id="{3C4B7741-1D69-4E68-8B8D-CAC4B5B4EE9A}"/>
              </a:ext>
            </a:extLst>
          </p:cNvPr>
          <p:cNvSpPr txBox="1"/>
          <p:nvPr/>
        </p:nvSpPr>
        <p:spPr>
          <a:xfrm>
            <a:off x="5791200" y="5756831"/>
            <a:ext cx="2895599" cy="523220"/>
          </a:xfrm>
          <a:prstGeom prst="rect">
            <a:avLst/>
          </a:prstGeom>
          <a:noFill/>
        </p:spPr>
        <p:txBody>
          <a:bodyPr wrap="square" rtlCol="0">
            <a:spAutoFit/>
          </a:bodyPr>
          <a:lstStyle/>
          <a:p>
            <a:r>
              <a:rPr lang="en-US" sz="1400" dirty="0"/>
              <a:t>https://childsupport.ca.gov/overview/debt-reduction-program/</a:t>
            </a:r>
          </a:p>
        </p:txBody>
      </p:sp>
    </p:spTree>
    <p:extLst>
      <p:ext uri="{BB962C8B-B14F-4D97-AF65-F5344CB8AC3E}">
        <p14:creationId xmlns:p14="http://schemas.microsoft.com/office/powerpoint/2010/main" val="244117912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dirty="0"/>
              <a:t>Family Reunification</a:t>
            </a:r>
            <a:endParaRPr lang="en-US" b="1"/>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91490" y="2575034"/>
            <a:ext cx="3840085" cy="3462228"/>
          </a:xfrm>
        </p:spPr>
        <p:txBody>
          <a:bodyPr vert="horz" lIns="91440" tIns="45720" rIns="91440" bIns="45720" rtlCol="0">
            <a:normAutofit/>
          </a:bodyPr>
          <a:lstStyle/>
          <a:p>
            <a:pPr indent="-228600">
              <a:lnSpc>
                <a:spcPct val="90000"/>
              </a:lnSpc>
            </a:pPr>
            <a:r>
              <a:rPr lang="en-US" sz="1500"/>
              <a:t>If a Parent Paying Support is in-compliance with </a:t>
            </a:r>
            <a:r>
              <a:rPr lang="en-US" sz="1500" b="1"/>
              <a:t>active</a:t>
            </a:r>
            <a:r>
              <a:rPr lang="en-US" sz="1500"/>
              <a:t> Family Reunification, current child support shall not be charged for any active months</a:t>
            </a:r>
          </a:p>
          <a:p>
            <a:pPr indent="-228600">
              <a:lnSpc>
                <a:spcPct val="90000"/>
              </a:lnSpc>
            </a:pPr>
            <a:r>
              <a:rPr lang="en-US" sz="1500"/>
              <a:t>Communication with DCSS is </a:t>
            </a:r>
            <a:r>
              <a:rPr lang="en-US" sz="1500" b="1"/>
              <a:t>vital</a:t>
            </a:r>
            <a:r>
              <a:rPr lang="en-US" sz="1500"/>
              <a:t> to ensure any charge adjustments are made</a:t>
            </a:r>
          </a:p>
          <a:p>
            <a:pPr indent="-228600">
              <a:lnSpc>
                <a:spcPct val="90000"/>
              </a:lnSpc>
            </a:pPr>
            <a:r>
              <a:rPr lang="en-US" sz="1500"/>
              <a:t>If Family Reunification is not successful, charges will NOT be added to months when Reunification was </a:t>
            </a:r>
            <a:r>
              <a:rPr lang="en-US" sz="1500" b="1"/>
              <a:t>active</a:t>
            </a:r>
            <a:r>
              <a:rPr lang="en-US" sz="1500"/>
              <a:t> and in-compliance</a:t>
            </a:r>
          </a:p>
          <a:p>
            <a:pPr indent="-228600">
              <a:lnSpc>
                <a:spcPct val="90000"/>
              </a:lnSpc>
            </a:pPr>
            <a:r>
              <a:rPr lang="en-US" sz="1500"/>
              <a:t>If Family Reunification is successful, parent should contact DCSS as there are additional programs that may waive arrears owed to the state</a:t>
            </a:r>
          </a:p>
          <a:p>
            <a:pPr indent="-228600">
              <a:lnSpc>
                <a:spcPct val="90000"/>
              </a:lnSpc>
            </a:pPr>
            <a:endParaRPr lang="en-US" sz="1500"/>
          </a:p>
          <a:p>
            <a:pPr marL="457200" lvl="1" indent="-228600">
              <a:lnSpc>
                <a:spcPct val="90000"/>
              </a:lnSpc>
              <a:buFont typeface="Arial" panose="020B0604020202020204" pitchFamily="34" charset="0"/>
              <a:buChar char="•"/>
            </a:pPr>
            <a:endParaRPr lang="en-US" sz="1500"/>
          </a:p>
        </p:txBody>
      </p:sp>
      <p:pic>
        <p:nvPicPr>
          <p:cNvPr id="8" name="Content Placeholder 7" descr="Father carrying child">
            <a:extLst>
              <a:ext uri="{FF2B5EF4-FFF2-40B4-BE49-F238E27FC236}">
                <a16:creationId xmlns:a16="http://schemas.microsoft.com/office/drawing/2014/main" id="{D380D3F1-1A68-4409-B0ED-B7243C0E6D3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2714" r="31201"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9354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a:t>How You Can Help Your Client!</a:t>
            </a:r>
            <a:endParaRPr lang="en-US" sz="3100" b="1"/>
          </a:p>
        </p:txBody>
      </p:sp>
      <p:pic>
        <p:nvPicPr>
          <p:cNvPr id="6" name="Content Placeholder 5">
            <a:extLst>
              <a:ext uri="{FF2B5EF4-FFF2-40B4-BE49-F238E27FC236}">
                <a16:creationId xmlns:a16="http://schemas.microsoft.com/office/drawing/2014/main" id="{9E5F6EBA-257D-4749-BC0E-A00C41C4189B}"/>
              </a:ext>
            </a:extLst>
          </p:cNvPr>
          <p:cNvPicPr>
            <a:picLocks noGrp="1" noChangeAspect="1"/>
          </p:cNvPicPr>
          <p:nvPr>
            <p:ph sz="half" idx="2"/>
          </p:nvPr>
        </p:nvPicPr>
        <p:blipFill rotWithShape="1">
          <a:blip r:embed="rId3"/>
          <a:srcRect t="16330" b="1247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sz="half" idx="1"/>
          </p:nvPr>
        </p:nvSpPr>
        <p:spPr>
          <a:xfrm>
            <a:off x="3048000" y="4191000"/>
            <a:ext cx="5614060" cy="2452687"/>
          </a:xfrm>
        </p:spPr>
        <p:txBody>
          <a:bodyPr vert="horz" lIns="91440" tIns="45720" rIns="91440" bIns="45720" rtlCol="0" anchor="ctr">
            <a:normAutofit fontScale="92500"/>
          </a:bodyPr>
          <a:lstStyle/>
          <a:p>
            <a:pPr indent="-228600">
              <a:lnSpc>
                <a:spcPct val="90000"/>
              </a:lnSpc>
            </a:pPr>
            <a:r>
              <a:rPr lang="en-US" sz="2000" dirty="0"/>
              <a:t>Encourage contact with DCSS to discuss concerns and questions</a:t>
            </a:r>
          </a:p>
          <a:p>
            <a:pPr indent="-228600">
              <a:lnSpc>
                <a:spcPct val="90000"/>
              </a:lnSpc>
            </a:pPr>
            <a:r>
              <a:rPr lang="en-US" sz="2000" dirty="0"/>
              <a:t>Reinforce the importance of them being a part of the process and communicating with caseworkers</a:t>
            </a:r>
          </a:p>
          <a:p>
            <a:pPr indent="-228600">
              <a:lnSpc>
                <a:spcPct val="90000"/>
              </a:lnSpc>
            </a:pPr>
            <a:r>
              <a:rPr lang="en-US" sz="2000" dirty="0"/>
              <a:t>Be knowledgeable on services available </a:t>
            </a:r>
          </a:p>
          <a:p>
            <a:pPr indent="-228600">
              <a:lnSpc>
                <a:spcPct val="90000"/>
              </a:lnSpc>
            </a:pPr>
            <a:r>
              <a:rPr lang="en-US" sz="2000" dirty="0"/>
              <a:t>Share Customer Service oriented mindset</a:t>
            </a:r>
          </a:p>
          <a:p>
            <a:pPr indent="-228600">
              <a:lnSpc>
                <a:spcPct val="90000"/>
              </a:lnSpc>
            </a:pPr>
            <a:r>
              <a:rPr lang="en-US" sz="2000" dirty="0"/>
              <a:t>Emphasize the importance their support means in their child’s life</a:t>
            </a:r>
          </a:p>
          <a:p>
            <a:pPr indent="-228600">
              <a:lnSpc>
                <a:spcPct val="90000"/>
              </a:lnSpc>
            </a:pPr>
            <a:endParaRPr lang="en-US" sz="1600" dirty="0"/>
          </a:p>
          <a:p>
            <a:pPr marL="457200" lvl="1" indent="-228600">
              <a:lnSpc>
                <a:spcPct val="9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223954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 name="Content Placeholder 9" descr="Colleagues huddle">
            <a:extLst>
              <a:ext uri="{FF2B5EF4-FFF2-40B4-BE49-F238E27FC236}">
                <a16:creationId xmlns:a16="http://schemas.microsoft.com/office/drawing/2014/main" id="{E040F258-38AA-4DBE-B3E7-EDB767DD8BF7}"/>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248" r="6773" b="-1"/>
          <a:stretch/>
        </p:blipFill>
        <p:spPr>
          <a:xfrm>
            <a:off x="0" y="0"/>
            <a:ext cx="9141694" cy="6857990"/>
          </a:xfrm>
          <a:prstGeom prst="rect">
            <a:avLst/>
          </a:prstGeom>
        </p:spPr>
      </p:pic>
      <p:sp>
        <p:nvSpPr>
          <p:cNvPr id="15" name="Freeform: Shape 14">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63546" y="4185749"/>
            <a:ext cx="6949328" cy="622836"/>
          </a:xfrm>
        </p:spPr>
        <p:txBody>
          <a:bodyPr vert="horz" lIns="91440" tIns="45720" rIns="91440" bIns="45720" rtlCol="0" anchor="ctr">
            <a:normAutofit/>
          </a:bodyPr>
          <a:lstStyle/>
          <a:p>
            <a:pPr algn="l">
              <a:lnSpc>
                <a:spcPct val="90000"/>
              </a:lnSpc>
            </a:pPr>
            <a:r>
              <a:rPr lang="en-US" sz="3100" b="1" dirty="0"/>
              <a:t>Value of Community Partnerships</a:t>
            </a:r>
          </a:p>
        </p:txBody>
      </p:sp>
      <p:sp>
        <p:nvSpPr>
          <p:cNvPr id="3" name="Content Placeholder 2"/>
          <p:cNvSpPr>
            <a:spLocks noGrp="1"/>
          </p:cNvSpPr>
          <p:nvPr>
            <p:ph sz="half" idx="1"/>
          </p:nvPr>
        </p:nvSpPr>
        <p:spPr>
          <a:xfrm>
            <a:off x="463546" y="4638179"/>
            <a:ext cx="7173771" cy="1591203"/>
          </a:xfrm>
        </p:spPr>
        <p:txBody>
          <a:bodyPr vert="horz" lIns="91440" tIns="45720" rIns="91440" bIns="45720" rtlCol="0">
            <a:normAutofit/>
          </a:bodyPr>
          <a:lstStyle/>
          <a:p>
            <a:pPr marL="457200" lvl="1" indent="-228600">
              <a:lnSpc>
                <a:spcPct val="90000"/>
              </a:lnSpc>
              <a:buFont typeface="Arial" panose="020B0604020202020204" pitchFamily="34" charset="0"/>
              <a:buChar char="•"/>
            </a:pPr>
            <a:endParaRPr lang="en-US" sz="1400" dirty="0"/>
          </a:p>
          <a:p>
            <a:pPr indent="-228600">
              <a:lnSpc>
                <a:spcPct val="90000"/>
              </a:lnSpc>
              <a:spcBef>
                <a:spcPts val="0"/>
              </a:spcBef>
            </a:pPr>
            <a:r>
              <a:rPr lang="en-US" sz="1600" dirty="0"/>
              <a:t>Knowledge increases ability to support clients</a:t>
            </a:r>
          </a:p>
          <a:p>
            <a:pPr indent="-228600">
              <a:lnSpc>
                <a:spcPct val="90000"/>
              </a:lnSpc>
              <a:spcBef>
                <a:spcPts val="0"/>
              </a:spcBef>
            </a:pPr>
            <a:r>
              <a:rPr lang="en-US" sz="1600" dirty="0"/>
              <a:t>Reduces barriers</a:t>
            </a:r>
          </a:p>
          <a:p>
            <a:pPr indent="-228600">
              <a:lnSpc>
                <a:spcPct val="90000"/>
              </a:lnSpc>
              <a:spcBef>
                <a:spcPts val="0"/>
              </a:spcBef>
            </a:pPr>
            <a:r>
              <a:rPr lang="en-US" sz="1600" dirty="0"/>
              <a:t>Expedites resolutions</a:t>
            </a:r>
          </a:p>
          <a:p>
            <a:pPr indent="-228600">
              <a:lnSpc>
                <a:spcPct val="90000"/>
              </a:lnSpc>
              <a:spcBef>
                <a:spcPts val="0"/>
              </a:spcBef>
            </a:pPr>
            <a:r>
              <a:rPr lang="en-US" sz="1600" dirty="0"/>
              <a:t>Builds trust</a:t>
            </a:r>
          </a:p>
          <a:p>
            <a:pPr indent="-228600">
              <a:lnSpc>
                <a:spcPct val="90000"/>
              </a:lnSpc>
              <a:spcBef>
                <a:spcPts val="0"/>
              </a:spcBef>
            </a:pPr>
            <a:r>
              <a:rPr lang="en-US" sz="1600" dirty="0"/>
              <a:t>Opens opportunities for future collaboration &amp; growth</a:t>
            </a:r>
          </a:p>
          <a:p>
            <a:pPr indent="-228600">
              <a:lnSpc>
                <a:spcPct val="90000"/>
              </a:lnSpc>
              <a:spcBef>
                <a:spcPts val="0"/>
              </a:spcBef>
            </a:pPr>
            <a:endParaRPr lang="en-US" sz="1400" dirty="0"/>
          </a:p>
          <a:p>
            <a:pPr indent="-228600">
              <a:lnSpc>
                <a:spcPct val="90000"/>
              </a:lnSpc>
            </a:pPr>
            <a:endParaRPr lang="en-US" sz="1400" dirty="0"/>
          </a:p>
          <a:p>
            <a:pPr lvl="1" indent="-228600">
              <a:lnSpc>
                <a:spcPct val="9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14468274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chemeClr val="accent1">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Ways to Get Information</a:t>
            </a:r>
          </a:p>
        </p:txBody>
      </p:sp>
      <p:pic>
        <p:nvPicPr>
          <p:cNvPr id="9" name="Content Placeholder 8">
            <a:extLst>
              <a:ext uri="{FF2B5EF4-FFF2-40B4-BE49-F238E27FC236}">
                <a16:creationId xmlns:a16="http://schemas.microsoft.com/office/drawing/2014/main" id="{DF176B76-37CD-44F0-A047-795CC203DB00}"/>
              </a:ext>
            </a:extLst>
          </p:cNvPr>
          <p:cNvPicPr>
            <a:picLocks noGrp="1" noChangeAspect="1"/>
          </p:cNvPicPr>
          <p:nvPr>
            <p:ph sz="half" idx="1"/>
          </p:nvPr>
        </p:nvPicPr>
        <p:blipFill>
          <a:blip r:embed="rId3"/>
          <a:stretch>
            <a:fillRect/>
          </a:stretch>
        </p:blipFill>
        <p:spPr>
          <a:xfrm>
            <a:off x="423333" y="3077858"/>
            <a:ext cx="3279932" cy="3505504"/>
          </a:xfrm>
          <a:prstGeom prst="rect">
            <a:avLst/>
          </a:prstGeom>
        </p:spPr>
      </p:pic>
      <p:sp>
        <p:nvSpPr>
          <p:cNvPr id="6" name="Content Placeholder 5">
            <a:extLst>
              <a:ext uri="{FF2B5EF4-FFF2-40B4-BE49-F238E27FC236}">
                <a16:creationId xmlns:a16="http://schemas.microsoft.com/office/drawing/2014/main" id="{170BF582-F0CD-4D30-BEEB-3107D6AE838B}"/>
              </a:ext>
            </a:extLst>
          </p:cNvPr>
          <p:cNvSpPr>
            <a:spLocks noGrp="1"/>
          </p:cNvSpPr>
          <p:nvPr>
            <p:ph sz="half" idx="2"/>
          </p:nvPr>
        </p:nvSpPr>
        <p:spPr>
          <a:xfrm>
            <a:off x="4686300" y="3299618"/>
            <a:ext cx="4495800" cy="4830763"/>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Visit VIC @ www.cccdcss.us</a:t>
            </a:r>
          </a:p>
        </p:txBody>
      </p:sp>
      <p:pic>
        <p:nvPicPr>
          <p:cNvPr id="4" name="Picture 3">
            <a:extLst>
              <a:ext uri="{FF2B5EF4-FFF2-40B4-BE49-F238E27FC236}">
                <a16:creationId xmlns:a16="http://schemas.microsoft.com/office/drawing/2014/main" id="{3714395D-218A-4A89-8F79-71864379785D}"/>
              </a:ext>
            </a:extLst>
          </p:cNvPr>
          <p:cNvPicPr>
            <a:picLocks noChangeAspect="1"/>
          </p:cNvPicPr>
          <p:nvPr/>
        </p:nvPicPr>
        <p:blipFill>
          <a:blip r:embed="rId4"/>
          <a:stretch>
            <a:fillRect/>
          </a:stretch>
        </p:blipFill>
        <p:spPr>
          <a:xfrm>
            <a:off x="3812606" y="3119733"/>
            <a:ext cx="5102794" cy="3320939"/>
          </a:xfrm>
          <a:prstGeom prst="rect">
            <a:avLst/>
          </a:prstGeom>
        </p:spPr>
      </p:pic>
      <p:sp>
        <p:nvSpPr>
          <p:cNvPr id="11" name="TextBox 10">
            <a:extLst>
              <a:ext uri="{FF2B5EF4-FFF2-40B4-BE49-F238E27FC236}">
                <a16:creationId xmlns:a16="http://schemas.microsoft.com/office/drawing/2014/main" id="{6BA91C21-9C9D-4ED6-BD8D-A35635B68880}"/>
              </a:ext>
            </a:extLst>
          </p:cNvPr>
          <p:cNvSpPr txBox="1"/>
          <p:nvPr/>
        </p:nvSpPr>
        <p:spPr>
          <a:xfrm>
            <a:off x="403068" y="1659754"/>
            <a:ext cx="3940332" cy="1200329"/>
          </a:xfrm>
          <a:prstGeom prst="rect">
            <a:avLst/>
          </a:prstGeom>
          <a:noFill/>
        </p:spPr>
        <p:txBody>
          <a:bodyPr wrap="square">
            <a:spAutoFit/>
          </a:bodyPr>
          <a:lstStyle/>
          <a:p>
            <a:r>
              <a:rPr lang="en-US" sz="2400" dirty="0"/>
              <a:t>VIC , our Virtual Information Center has answers to your general question 24/7!!</a:t>
            </a:r>
          </a:p>
        </p:txBody>
      </p:sp>
      <p:sp>
        <p:nvSpPr>
          <p:cNvPr id="13" name="TextBox 12">
            <a:extLst>
              <a:ext uri="{FF2B5EF4-FFF2-40B4-BE49-F238E27FC236}">
                <a16:creationId xmlns:a16="http://schemas.microsoft.com/office/drawing/2014/main" id="{88AEB7A8-1A57-4DC1-A3A4-D5C57E8A109C}"/>
              </a:ext>
            </a:extLst>
          </p:cNvPr>
          <p:cNvSpPr txBox="1"/>
          <p:nvPr/>
        </p:nvSpPr>
        <p:spPr>
          <a:xfrm>
            <a:off x="4686300" y="1853187"/>
            <a:ext cx="4054632" cy="830997"/>
          </a:xfrm>
          <a:prstGeom prst="rect">
            <a:avLst/>
          </a:prstGeom>
          <a:noFill/>
        </p:spPr>
        <p:txBody>
          <a:bodyPr wrap="square">
            <a:spAutoFit/>
          </a:bodyPr>
          <a:lstStyle/>
          <a:p>
            <a:pPr marL="0" indent="0">
              <a:buNone/>
            </a:pPr>
            <a:r>
              <a:rPr lang="en-US" sz="2400" dirty="0"/>
              <a:t>Virtual Chat with a caseworker Monday-Friday 8:30-4:00 </a:t>
            </a:r>
          </a:p>
        </p:txBody>
      </p:sp>
    </p:spTree>
    <p:extLst>
      <p:ext uri="{BB962C8B-B14F-4D97-AF65-F5344CB8AC3E}">
        <p14:creationId xmlns:p14="http://schemas.microsoft.com/office/powerpoint/2010/main" val="4233407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3040</TotalTime>
  <Words>665</Words>
  <Application>Microsoft Office PowerPoint</Application>
  <PresentationFormat>On-screen Show (4:3)</PresentationFormat>
  <Paragraphs>124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Segoe UI Semibold</vt:lpstr>
      <vt:lpstr>Office Theme</vt:lpstr>
      <vt:lpstr>California’s Child Support Program Contra Costa County</vt:lpstr>
      <vt:lpstr>Program Mission</vt:lpstr>
      <vt:lpstr>How We Have Changed!</vt:lpstr>
      <vt:lpstr>Basic Steps to Child Support Process</vt:lpstr>
      <vt:lpstr>Debt Reduction Program</vt:lpstr>
      <vt:lpstr>Family Reunification</vt:lpstr>
      <vt:lpstr>How You Can Help Your Client!</vt:lpstr>
      <vt:lpstr>Value of Community Partnerships</vt:lpstr>
      <vt:lpstr>New Ways to Get Information</vt:lpstr>
      <vt:lpstr>How to Reach Us</vt:lpstr>
      <vt:lpstr>Contra Costa County  Department of Child Support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Child Support Program An Overview</dc:title>
  <dc:creator>Dave Rasmussen</dc:creator>
  <cp:lastModifiedBy>Jamie Luna</cp:lastModifiedBy>
  <cp:revision>154</cp:revision>
  <cp:lastPrinted>2015-01-15T00:19:57Z</cp:lastPrinted>
  <dcterms:created xsi:type="dcterms:W3CDTF">2015-01-05T23:31:48Z</dcterms:created>
  <dcterms:modified xsi:type="dcterms:W3CDTF">2022-08-08T19:54:10Z</dcterms:modified>
</cp:coreProperties>
</file>